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92" r:id="rId3"/>
    <p:sldId id="293" r:id="rId4"/>
    <p:sldId id="296" r:id="rId5"/>
    <p:sldId id="294" r:id="rId6"/>
    <p:sldId id="295" r:id="rId7"/>
    <p:sldId id="297" r:id="rId8"/>
    <p:sldId id="298" r:id="rId9"/>
    <p:sldId id="299" r:id="rId10"/>
    <p:sldId id="263" r:id="rId11"/>
    <p:sldId id="264" r:id="rId12"/>
    <p:sldId id="265" r:id="rId13"/>
    <p:sldId id="266" r:id="rId14"/>
    <p:sldId id="301" r:id="rId15"/>
    <p:sldId id="300" r:id="rId16"/>
    <p:sldId id="306" r:id="rId17"/>
    <p:sldId id="267" r:id="rId18"/>
    <p:sldId id="268" r:id="rId19"/>
    <p:sldId id="269" r:id="rId20"/>
    <p:sldId id="270" r:id="rId21"/>
    <p:sldId id="307" r:id="rId22"/>
    <p:sldId id="308" r:id="rId23"/>
    <p:sldId id="309" r:id="rId24"/>
    <p:sldId id="258" r:id="rId25"/>
    <p:sldId id="271" r:id="rId26"/>
    <p:sldId id="311" r:id="rId27"/>
    <p:sldId id="310" r:id="rId28"/>
    <p:sldId id="312" r:id="rId29"/>
    <p:sldId id="313" r:id="rId30"/>
    <p:sldId id="261" r:id="rId31"/>
    <p:sldId id="273" r:id="rId32"/>
    <p:sldId id="274" r:id="rId33"/>
    <p:sldId id="314" r:id="rId34"/>
    <p:sldId id="280" r:id="rId35"/>
    <p:sldId id="282" r:id="rId36"/>
    <p:sldId id="283" r:id="rId37"/>
    <p:sldId id="281" r:id="rId38"/>
    <p:sldId id="315" r:id="rId39"/>
    <p:sldId id="279" r:id="rId40"/>
    <p:sldId id="286" r:id="rId41"/>
    <p:sldId id="287" r:id="rId42"/>
    <p:sldId id="288" r:id="rId43"/>
    <p:sldId id="320" r:id="rId44"/>
    <p:sldId id="303" r:id="rId45"/>
    <p:sldId id="304" r:id="rId46"/>
    <p:sldId id="316" r:id="rId47"/>
    <p:sldId id="317" r:id="rId48"/>
    <p:sldId id="318" r:id="rId49"/>
    <p:sldId id="319" r:id="rId50"/>
    <p:sldId id="305" r:id="rId51"/>
    <p:sldId id="289" r:id="rId52"/>
    <p:sldId id="290" r:id="rId53"/>
    <p:sldId id="291" r:id="rId54"/>
    <p:sldId id="321" r:id="rId55"/>
    <p:sldId id="324" r:id="rId56"/>
    <p:sldId id="327" r:id="rId57"/>
    <p:sldId id="322" r:id="rId58"/>
    <p:sldId id="325" r:id="rId59"/>
    <p:sldId id="328" r:id="rId60"/>
    <p:sldId id="323" r:id="rId61"/>
    <p:sldId id="326" r:id="rId62"/>
    <p:sldId id="330" r:id="rId63"/>
    <p:sldId id="329" r:id="rId64"/>
    <p:sldId id="331" r:id="rId65"/>
    <p:sldId id="332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3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F34BEC-5D66-4085-BDB5-F3859F3A553A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25814B-5733-46C1-A7FE-36648A51D4A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baike.baidu.com/item/%E5%8D%AB%E6%98%9F%E9%80%9A%E4%BF%A1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ic.tiexue.net/img9/15963465.jpg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hina.com.cn/military/2015-09/07/content_36520699_2.htm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9C%80%E5%A4%A7%E8%B5%B7%E9%A3%9E%E9%87%8D%E9%87%8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aike.baidu.com/item/%E4%BD%9C%E6%88%98%E5%8D%8A%E5%BE%84" TargetMode="External"/><Relationship Id="rId4" Type="http://schemas.openxmlformats.org/officeDocument/2006/relationships/hyperlink" Target="https://baike.baidu.com/item/%E5%AE%9E%E7%94%A8%E5%8D%87%E9%99%9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9C%B9%E9%9B%B3-8%E7%A9%BA%E7%A9%BA%E5%AF%BC%E5%BC%B9/5067029" TargetMode="External"/><Relationship Id="rId2" Type="http://schemas.openxmlformats.org/officeDocument/2006/relationships/hyperlink" Target="https://baike.baidu.com/item/R-77%E7%A9%BA%E7%A9%BA%E5%AF%BC%E5%BC%B9/724818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hyperlink" Target="https://baike.baidu.com/item/C-704%E5%8F%8D%E8%88%B0%E5%AF%BC%E5%BC%B9/6351939" TargetMode="External"/><Relationship Id="rId4" Type="http://schemas.openxmlformats.org/officeDocument/2006/relationships/hyperlink" Target="https://baike.baidu.com/item/%E9%95%BF%E5%89%91-10%E5%B7%A1%E8%88%AA%E5%AF%BC%E5%BC%B9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baike.baidu.com/item/%E7%BA%A2%E7%AE%AD-8%E5%8F%8D%E5%9D%A6%E5%85%8B%E5%AF%BC%E5%BC%B9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baike.baidu.com/item/%E6%AD%A6%E8%A3%85%E7%9B%B4%E5%8D%87%E6%9C%BA/10718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5544616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空中护旗方队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升，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架初教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），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       20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架直升机呈现“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”字样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后续，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初教</a:t>
            </a:r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-6 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飞机</a:t>
            </a:r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架为人字形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领队机梯队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架空警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-10AY/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拉烟彩带）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预警机梯队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架空警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架高新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-4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号空中指挥机，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       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架空警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海上巡逻机梯队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架空警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架运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警戒机，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架运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电子侦察机，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  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后跟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架歼轰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-7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轰炸机梯队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架轰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，三个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机编队）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加受油机梯队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架轰油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架带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7.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歼击机梯队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，三个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机梯队；后续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-10A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三个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机编队）                                               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8.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舰载机梯队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9.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武装直升机梯队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（武直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二个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机人字队，武直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二个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机人字队，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   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武直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二个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机人字队，直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一个</a:t>
            </a:r>
            <a:r>
              <a:rPr lang="en-US" altLang="zh-CN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机人字队）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空中梯队编成</a:t>
            </a:r>
            <a:endParaRPr lang="zh-CN" altLang="en-US" sz="5400" b="1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2.bdstatic.com/9fo3dSag_xI4khGkpoWK1HF6hhy/baike/c0%3Dbaike220%2C5%2C5%2C220%2C73/sign=d3aa475c207f9e2f6438155a7e598241/b3fb43166d224f4a528586a90ef790529822d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88224" y="1340768"/>
            <a:ext cx="2376264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机长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46.59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翼展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50.5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机高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14.76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重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zh-CN" altLang="zh-CN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起飞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重量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19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装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台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D-30KP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型涡扇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发动机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飞行速度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850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5500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endParaRPr lang="zh-CN" altLang="zh-CN" sz="2000" dirty="0"/>
          </a:p>
          <a:p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484784"/>
            <a:ext cx="223224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采用电子扫描相控阵（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ESA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）雷达，采用固定碟形天线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天线不旋转，是由雷达罩内的三个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ESA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天线模块被放置成三角形，通过电子扫描来提供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360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度的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覆盖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进行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360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度全方位探测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雷达探测距离估计在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能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同时引导几十架战斗机攻击</a:t>
            </a:r>
            <a:r>
              <a:rPr lang="zh-CN" altLang="zh-CN" sz="2000" baseline="30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0.bdstatic.com/94o3dSag_xI4khGkpoWK1HF6hhy/baike/c0%3Dbaike116%2C5%2C5%2C116%2C38/sign=95073d0746166d222c7a1dc6274a6292/242dd42a2834349bc3c7d449ccea15ce37d3be3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 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412776"/>
            <a:ext cx="223224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装备的通讯和数据传输设备包括：超短波电台（最大通讯距离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350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公里）、短波电台（最大通讯距离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公里）、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K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波段卫星通讯站和内部通讯系统。该型的自备防护系统包括：导弹来袭告警系统、红外诱饵和干扰物自动发射器。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://5b0988e595225.cdn.sohucs.com/images/20190118/654c2e4c9c2a40eaa54caeed64f3624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412776"/>
            <a:ext cx="223224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机组乘员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人，分空勤和战勤两组。其中空勤组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人：飞行员、副驾驶、领航员、通信员和空中机械师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战勤组有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人，职位包括指挥长、引导员、雷达情报员、雷达操作员、电子对抗情报员、通讯操作员等。</a:t>
            </a:r>
          </a:p>
          <a:p>
            <a:endParaRPr lang="zh-CN" altLang="en-US" dirty="0"/>
          </a:p>
        </p:txBody>
      </p:sp>
      <p:pic>
        <p:nvPicPr>
          <p:cNvPr id="7" name="图片 6" descr="https://gss2.bdstatic.com/-fo3dSag_xI4khGkpoWK1HF6hhy/baike/c0%3Dbaike92%2C5%2C5%2C92%2C30/sign=759f0916484a20a425133495f13bf347/8cb1cb1349540923ebdd327a9558d109b3de49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9632" y="1484785"/>
            <a:ext cx="7579568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-10AY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表演飞机 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2348880"/>
            <a:ext cx="288032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-10AY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型机基本性与歼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-10A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型相同（见第七歼击机梯队），但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机头上的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毫米航炮被移除，同时在机翼挂架上安装了拉烟装置，用于表演时进行拉烟演示</a:t>
            </a:r>
            <a:r>
              <a:rPr lang="zh-CN" altLang="en-US" sz="2000" dirty="0" smtClean="0"/>
              <a:t>。</a:t>
            </a:r>
            <a:endParaRPr lang="zh-CN" altLang="en-US" dirty="0"/>
          </a:p>
        </p:txBody>
      </p:sp>
      <p:pic>
        <p:nvPicPr>
          <p:cNvPr id="6" name="图片 5" descr="https://gss0.bdstatic.com/94o3dSag_xI4khGkpoWK1HF6hhy/baike/c0%3Dbaike150%2C5%2C5%2C150%2C50/sign=c96ed0553e4e251ff6faecaac6efa272/38dbb6fd5266d016817eec47992bd40735fa35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-10AY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表演飞机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1.bdstatic.com/9vo3dSag_xI4khGkpoWK1HF6hhy/baike/c0%3Dbaike150%2C5%2C5%2C150%2C50/sign=5845d9396d2762d09433acedc185639f/d62a6059252dd42ad99d67b10d3b5bb5c9eab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预警机梯队 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4168" y="4869160"/>
            <a:ext cx="28803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高新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号空中指挥机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3068960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高新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号空中指挥机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84168" y="1628800"/>
            <a:ext cx="2952328" cy="106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-500  1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C:\Users\pc\AppData\Local\Temp\WeChat Files\20e6a31691bc5d00215ce80ae1bb1b4.jpg"/>
          <p:cNvPicPr/>
          <p:nvPr/>
        </p:nvPicPr>
        <p:blipFill>
          <a:blip r:embed="rId2" cstate="print"/>
          <a:srcRect t="16194" b="73102"/>
          <a:stretch>
            <a:fillRect/>
          </a:stretch>
        </p:blipFill>
        <p:spPr bwMode="auto">
          <a:xfrm>
            <a:off x="683568" y="1340768"/>
            <a:ext cx="42484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980728"/>
            <a:ext cx="2232248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机长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34</a:t>
            </a:r>
            <a:r>
              <a:rPr lang="zh-CN" altLang="zh-CN" sz="2000" dirty="0" smtClean="0">
                <a:solidFill>
                  <a:schemeClr val="tx1"/>
                </a:solidFill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翼展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38</a:t>
            </a:r>
            <a:r>
              <a:rPr lang="zh-CN" altLang="zh-CN" sz="2000" dirty="0" smtClean="0">
                <a:solidFill>
                  <a:schemeClr val="tx1"/>
                </a:solidFill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550</a:t>
            </a:r>
            <a:r>
              <a:rPr lang="zh-CN" altLang="zh-CN" sz="2000" dirty="0" smtClean="0">
                <a:solidFill>
                  <a:schemeClr val="tx1"/>
                </a:solidFill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</a:rPr>
              <a:t>小时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5700</a:t>
            </a:r>
            <a:r>
              <a:rPr lang="zh-CN" altLang="zh-CN" sz="2000" dirty="0" smtClean="0">
                <a:solidFill>
                  <a:schemeClr val="tx1"/>
                </a:solidFill>
              </a:rPr>
              <a:t>千米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同时跟踪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60-100</a:t>
            </a:r>
            <a:r>
              <a:rPr lang="zh-CN" altLang="zh-CN" sz="2000" dirty="0" smtClean="0">
                <a:solidFill>
                  <a:schemeClr val="tx1"/>
                </a:solidFill>
              </a:rPr>
              <a:t>个目标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探测距离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470</a:t>
            </a:r>
            <a:r>
              <a:rPr lang="zh-CN" altLang="zh-CN" sz="2000" dirty="0" smtClean="0">
                <a:solidFill>
                  <a:schemeClr val="tx1"/>
                </a:solidFill>
              </a:rPr>
              <a:t>千米</a:t>
            </a: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雷达：</a:t>
            </a:r>
            <a:r>
              <a:rPr lang="zh-CN" altLang="zh-CN" sz="2000" dirty="0" smtClean="0">
                <a:solidFill>
                  <a:schemeClr val="tx1"/>
                </a:solidFill>
              </a:rPr>
              <a:t>采用圆盘状三面阵的数字相控阵雷达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载机平台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</a:rPr>
              <a:t>运</a:t>
            </a:r>
            <a:r>
              <a:rPr lang="en-US" altLang="zh-CN" sz="2000" dirty="0" smtClean="0">
                <a:solidFill>
                  <a:schemeClr val="tx1"/>
                </a:solidFill>
              </a:rPr>
              <a:t>-9</a:t>
            </a:r>
            <a:r>
              <a:rPr lang="zh-CN" altLang="zh-CN" sz="2000" dirty="0" smtClean="0">
                <a:solidFill>
                  <a:schemeClr val="tx1"/>
                </a:solidFill>
              </a:rPr>
              <a:t>运输机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发动机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</a:rPr>
              <a:t>台涡轮螺旋桨</a:t>
            </a:r>
            <a:r>
              <a:rPr lang="en-US" altLang="zh-CN" sz="2000" dirty="0" smtClean="0">
                <a:solidFill>
                  <a:schemeClr val="tx1"/>
                </a:solidFill>
              </a:rPr>
              <a:t>WJ-6C</a:t>
            </a:r>
            <a:r>
              <a:rPr lang="zh-CN" altLang="zh-CN" sz="2000" dirty="0" smtClean="0">
                <a:solidFill>
                  <a:schemeClr val="tx1"/>
                </a:solidFill>
              </a:rPr>
              <a:t>发动机</a:t>
            </a: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endParaRPr lang="zh-CN" altLang="zh-CN" sz="2000" dirty="0">
              <a:solidFill>
                <a:schemeClr val="tx1"/>
              </a:solidFill>
            </a:endParaRPr>
          </a:p>
        </p:txBody>
      </p:sp>
      <p:pic>
        <p:nvPicPr>
          <p:cNvPr id="6" name="图片 5" descr="http://5b0988e595225.cdn.sohucs.com/images/20190118/9a522e284eeb4e15965561c3c060b17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1926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700808"/>
            <a:ext cx="223224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/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的雷达最大探测距离可能比空警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近一些。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但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采用数字雷达，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比空警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要先进。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3.bdstatic.com/7Po3dSag_xI4khGkpoWK1HF6hhy/baike/c0%3Dbaike116%2C5%2C5%2C116%2C38/sign=a7c1b13748086e067ea5371963611091/6c224f4a20a4462316af88649c22720e0cf3d74a.jpg"/>
          <p:cNvPicPr/>
          <p:nvPr/>
        </p:nvPicPr>
        <p:blipFill>
          <a:blip r:embed="rId2" cstate="print"/>
          <a:srcRect t="5464" b="5284"/>
          <a:stretch>
            <a:fillRect/>
          </a:stretch>
        </p:blipFill>
        <p:spPr bwMode="auto">
          <a:xfrm>
            <a:off x="395536" y="1628800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124744"/>
            <a:ext cx="223224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采用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平台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在尾部下方加装了两块面积较大的腹鳍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（以增加飞行平衡性能）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，尾部两侧分别增加了一个深灰色长条状整流罩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（估为电子侦察天线）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采用了机翼整体油箱，载油量提高到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吨左右，航程较运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提高了近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60%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，滞空时间增加到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个小时以上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，以保证空中巡逻时间。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0.bdstatic.com/94o3dSag_xI4khGkpoWK1HF6hhy/baike/c0%3Dbaike220%2C5%2C5%2C220%2C73/sign=58361670de2a283457ab3e593adca28f/30adcbef76094b3694c01d80a9cc7cd98d109d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1926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C:\Users\pc\AppData\Local\Temp\WeChat Files\20e6a31691bc5d00215ce80ae1bb1b4.jpg"/>
          <p:cNvPicPr/>
          <p:nvPr/>
        </p:nvPicPr>
        <p:blipFill>
          <a:blip r:embed="rId2" cstate="print"/>
          <a:srcRect t="1902" b="89321"/>
          <a:stretch>
            <a:fillRect/>
          </a:stretch>
        </p:blipFill>
        <p:spPr bwMode="auto">
          <a:xfrm>
            <a:off x="827584" y="1052736"/>
            <a:ext cx="51845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56176" y="5805264"/>
            <a:ext cx="28803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初教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 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飞机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架为人字形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84" y="3573016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架组成数字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</a:t>
            </a:r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架组成数字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84168" y="1628800"/>
            <a:ext cx="2952328" cy="106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8   3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预警机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0272" y="1556792"/>
            <a:ext cx="194421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的雷达天线罩顶部中央位置有一个倒扣的碗形整流罩，内部装有</a:t>
            </a:r>
            <a:r>
              <a:rPr lang="en-US" altLang="zh-CN" sz="2000" dirty="0" err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2"/>
              </a:rPr>
              <a:t>卫星通信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天线，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还装备无线电数据链以及多种高频、甚高频、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超高频通信设备，以确保对空、对地和应急通信。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2.bdstatic.com/9fo3dSag_xI4khGkpoWK1HF6hhy/baike/c0%3Dbaike116%2C5%2C5%2C116%2C38/sign=5f27c42577f08202399f996d2a929088/3812b31bb051f8197474234cdeb44aed2e73e767.jpg"/>
          <p:cNvPicPr/>
          <p:nvPr/>
        </p:nvPicPr>
        <p:blipFill>
          <a:blip r:embed="rId3" cstate="print"/>
          <a:srcRect t="4286"/>
          <a:stretch>
            <a:fillRect/>
          </a:stretch>
        </p:blipFill>
        <p:spPr bwMode="auto">
          <a:xfrm>
            <a:off x="395536" y="1412776"/>
            <a:ext cx="65527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四、海上巡逻机梯队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8144" y="1484784"/>
            <a:ext cx="295232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空警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2000  1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警戒机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电子侦察机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三机（呈楔队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品字队）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C:\Users\pc\AppData\Local\Temp\WeChat Files\20e6a31691bc5d00215ce80ae1bb1b4.jpg"/>
          <p:cNvPicPr/>
          <p:nvPr/>
        </p:nvPicPr>
        <p:blipFill>
          <a:blip r:embed="rId2" cstate="print"/>
          <a:srcRect t="26441" b="62763"/>
          <a:stretch>
            <a:fillRect/>
          </a:stretch>
        </p:blipFill>
        <p:spPr bwMode="auto">
          <a:xfrm>
            <a:off x="539552" y="1484784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940152" y="4149080"/>
            <a:ext cx="289904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歼轰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-7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战斗轰炸机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架，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机楔队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海上警戒机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8224" y="1484784"/>
            <a:ext cx="244827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该机是一种海上雷达侦察机，在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米高度飞行时，仰视对空探测距离为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公里，俯视对空探测距离为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公里，对海面目标的探测距离则能达到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240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公里。该雷达系统能够 同时储存及更新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个空中目标和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个海上目标的资料。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currentImg" descr="http://www.81.cn/syjdt/attachement/jpg/site351/20160523/4437e6581cab18ad363e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1206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电子侦察机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0272" y="1412776"/>
            <a:ext cx="2016224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最大平飞速度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570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550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巡航高度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10100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</a:rPr>
              <a:t>该型机发动机和螺旋桨都有改进，飞机鼻部增加了雷达，机身有多处天线整流罩。</a:t>
            </a:r>
            <a:r>
              <a:rPr lang="zh-CN" altLang="en-US" sz="2000" dirty="0" smtClean="0">
                <a:solidFill>
                  <a:schemeClr val="tx1"/>
                </a:solidFill>
              </a:rPr>
              <a:t>可</a:t>
            </a:r>
            <a:r>
              <a:rPr lang="zh-CN" altLang="zh-CN" sz="2000" dirty="0" smtClean="0">
                <a:solidFill>
                  <a:schemeClr val="tx1"/>
                </a:solidFill>
              </a:rPr>
              <a:t>提供有关敌方军事力量战术态势的实时信息。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3.bdstatic.com/-Po3dSag_xI4khGkpoWK1HF6hhy/baike/c0%3Dbaike116%2C5%2C5%2C116%2C38/sign=397e6e0bf6d3572c72ef948eeb7a0842/0df3d7ca7bcb0a46c1b0b2db6f63f6246a60af45.jpg"/>
          <p:cNvPicPr/>
          <p:nvPr/>
        </p:nvPicPr>
        <p:blipFill>
          <a:blip r:embed="rId2" cstate="print"/>
          <a:srcRect t="6340" b="8159"/>
          <a:stretch>
            <a:fillRect/>
          </a:stretch>
        </p:blipFill>
        <p:spPr bwMode="auto">
          <a:xfrm>
            <a:off x="395536" y="1412776"/>
            <a:ext cx="6552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4879035"/>
          </a:xfrm>
        </p:spPr>
        <p:txBody>
          <a:bodyPr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79208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空潜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反潜巡逻机（高新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号）</a:t>
            </a:r>
            <a:r>
              <a:rPr lang="zh-CN" altLang="en-US" sz="4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（没受阅）</a:t>
            </a:r>
            <a:endParaRPr lang="zh-CN" altLang="en-US" sz="4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3.bdstatic.com/7Po3dSag_xI4khGkpoWK1HF6hhy/baike/c0%3Dbaike272%2C5%2C5%2C272%2C90/sign=e1fa8ec298510fb36c147fc5b85aa3f0/8326cffc1e178a82be36bfdbf003738da977e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9046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07696" y="1268760"/>
            <a:ext cx="262880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最大巡航速度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650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公里左右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续航时间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个小时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机头下部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360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度环视海面的搜索雷达</a:t>
            </a: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声纳浮标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（美国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P-3C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反潜机为何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枚）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超过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名乘员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58200" cy="1008112"/>
          </a:xfrm>
        </p:spPr>
        <p:txBody>
          <a:bodyPr>
            <a:normAutofit fontScale="25000" lnSpcReduction="20000"/>
          </a:bodyPr>
          <a:lstStyle/>
          <a:p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2800" dirty="0" smtClean="0">
                <a:latin typeface="黑体" pitchFamily="49" charset="-122"/>
                <a:ea typeface="黑体" pitchFamily="49" charset="-122"/>
              </a:rPr>
              <a:t>空潜</a:t>
            </a:r>
            <a:r>
              <a:rPr lang="en-US" altLang="zh-CN" sz="12800" dirty="0" smtClean="0"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12800" dirty="0" smtClean="0">
                <a:latin typeface="黑体" pitchFamily="49" charset="-122"/>
                <a:ea typeface="黑体" pitchFamily="49" charset="-122"/>
              </a:rPr>
              <a:t>反潜巡逻机（高新</a:t>
            </a:r>
            <a:r>
              <a:rPr lang="en-US" altLang="zh-CN" sz="128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2800" dirty="0" smtClean="0">
                <a:latin typeface="黑体" pitchFamily="49" charset="-122"/>
                <a:ea typeface="黑体" pitchFamily="49" charset="-122"/>
              </a:rPr>
              <a:t>号</a:t>
            </a:r>
            <a:r>
              <a:rPr lang="zh-CN" altLang="en-US" sz="128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）（没受阅）</a:t>
            </a:r>
          </a:p>
          <a:p>
            <a:endParaRPr lang="zh-CN" altLang="en-US" sz="10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4288" y="1196752"/>
            <a:ext cx="1872208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尾部装有大型声纳探测器，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除了机腹弹舱内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装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鱼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鱼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反潜鱼雷，估计可以在机翼下携挂海军目前已装备的各型空对舰和空对地导弹，包括鹰击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83K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83KH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和空地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，具备了较强的对海对陆攻击能力。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中国最新反潜机“空潜-200”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66967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1008112"/>
          </a:xfrm>
        </p:spPr>
        <p:txBody>
          <a:bodyPr>
            <a:normAutofit fontScale="25000" lnSpcReduction="20000"/>
          </a:bodyPr>
          <a:lstStyle/>
          <a:p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空潜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反潜巡逻机（高新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号）</a:t>
            </a:r>
          </a:p>
          <a:p>
            <a:endParaRPr lang="zh-CN" altLang="en-US" sz="10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8264" y="1268760"/>
            <a:ext cx="208823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空潜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内部配备至少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个任务工作站，包括声呐、雷达、光电及电子系统等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任务。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载员超过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名乘员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该机大部分技术性能超过美国的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P-3C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型反潜巡逻机。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7" name="图片 6" descr="http://n.sinaimg.cn/mil/crawl/38/w550h288/20190426/lANx-hvvuiyp1348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5527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58200" cy="864096"/>
          </a:xfrm>
        </p:spPr>
        <p:txBody>
          <a:bodyPr>
            <a:normAutofit fontScale="25000" lnSpcReduction="20000"/>
          </a:bodyPr>
          <a:lstStyle/>
          <a:p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歼轰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-7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战斗轰炸机（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16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2240" y="1124744"/>
            <a:ext cx="2304256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/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27415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最大平飞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速度：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1.7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马赫数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最大使用表速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转场航程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3650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作战半径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武器装备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23-3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型双管航炮，备弹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</a:t>
            </a:r>
          </a:p>
          <a:p>
            <a:r>
              <a:rPr lang="en-US" altLang="zh-CN" sz="2000" dirty="0" smtClean="0"/>
              <a:t>  </a:t>
            </a:r>
            <a:endParaRPr lang="zh-CN" altLang="zh-CN" sz="2000" dirty="0" smtClean="0"/>
          </a:p>
          <a:p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1.bdstatic.com/-vo3dSag_xI4khGkpoWK1HF6hhy/baike/c0%3Dbaike92%2C5%2C5%2C92%2C30/sign=aff41339e150352aa56c2d5a322a9097/d000baa1cd11728bd21790acc0fcc3cec3fd2c01.jpg"/>
          <p:cNvPicPr/>
          <p:nvPr/>
        </p:nvPicPr>
        <p:blipFill>
          <a:blip r:embed="rId2" cstate="print"/>
          <a:srcRect t="10606" b="7576"/>
          <a:stretch>
            <a:fillRect/>
          </a:stretch>
        </p:blipFill>
        <p:spPr bwMode="auto">
          <a:xfrm>
            <a:off x="467544" y="1196752"/>
            <a:ext cx="61206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urrentImg" descr="https://timgsa.baidu.com/timg?image&amp;quality=80&amp;size=b9999_10000&amp;sec=1568874539786&amp;di=470999f9332d23ffb20cc8bbf0aabf75&amp;imgtype=0&amp;src=http%3A%2F%2Fn.sinaimg.cn%2Fsinacn07%2F719%2Fw1600h719%2F20180702%2F295e-hespqry3305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157192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58200" cy="864096"/>
          </a:xfrm>
        </p:spPr>
        <p:txBody>
          <a:bodyPr>
            <a:normAutofit fontScale="25000" lnSpcReduction="20000"/>
          </a:bodyPr>
          <a:lstStyle/>
          <a:p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6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歼轰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-7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战斗轰炸机（</a:t>
            </a:r>
            <a:r>
              <a:rPr lang="en-US" altLang="zh-CN" sz="160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16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2240" y="1124744"/>
            <a:ext cx="230425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最大载弹量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翼下挂架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个外挂点可挂载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C-801K/803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空舰导弹，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千克炸弹，火箭发射器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，空空导弹。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翼尖挂架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可挂霹雳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近距格斗空空导弹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霹雳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-8/9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 descr="https://gss2.bdstatic.com/9fo3dSag_xI4khGkpoWK1HF6hhy/baike/c0%3Dbaike150%2C5%2C5%2C150%2C50/sign=cbdf65c0858ba61ecbe3c07d205dfc6f/0ff41bd5ad6eddc42b30d7f13edbb6fd536633e0.jpg"/>
          <p:cNvPicPr/>
          <p:nvPr/>
        </p:nvPicPr>
        <p:blipFill>
          <a:blip r:embed="rId2" cstate="print"/>
          <a:srcRect t="5461" b="8172"/>
          <a:stretch>
            <a:fillRect/>
          </a:stretch>
        </p:blipFill>
        <p:spPr bwMode="auto">
          <a:xfrm>
            <a:off x="395536" y="1196752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C:\Users\pc\AppData\Local\Microsoft\Windows\INetCache\IE\63XFBDRF\79d0d8b5c906c4182553ac1b7d9b6c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644008" y="4797152"/>
            <a:ext cx="2448272" cy="1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五、轰炸机梯队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112" y="3645024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架轰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呈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机楔队（品字队）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5199112" cy="466301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 descr="C:\Users\pc\AppData\Local\Temp\WeChat Files\20e6a31691bc5d00215ce80ae1bb1b4.jpg"/>
          <p:cNvPicPr/>
          <p:nvPr/>
        </p:nvPicPr>
        <p:blipFill>
          <a:blip r:embed="rId2" cstate="print"/>
          <a:srcRect t="36962" b="54346"/>
          <a:stretch>
            <a:fillRect/>
          </a:stretch>
        </p:blipFill>
        <p:spPr bwMode="auto">
          <a:xfrm>
            <a:off x="539552" y="1340768"/>
            <a:ext cx="48965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052736"/>
            <a:ext cx="8458200" cy="50230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2200" y="1340768"/>
            <a:ext cx="2664296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空降型</a:t>
            </a:r>
            <a:endPara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名，载员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7550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13000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载重量：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最大飞行速度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动力升限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4800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悬停升限：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3600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米有地效）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续航时间：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28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endParaRPr lang="en-US" altLang="zh-CN" sz="2000" dirty="0" smtClean="0"/>
          </a:p>
          <a:p>
            <a:pPr latinLnBrk="1"/>
            <a:endParaRPr lang="zh-CN" altLang="zh-CN" sz="2000" dirty="0" smtClean="0"/>
          </a:p>
          <a:p>
            <a:pPr latinLnBrk="1"/>
            <a:endParaRPr lang="zh-CN" altLang="zh-CN" sz="2000" dirty="0" smtClean="0"/>
          </a:p>
          <a:p>
            <a:pPr latinLnBrk="1"/>
            <a:endParaRPr lang="zh-CN" altLang="zh-CN" sz="2000" dirty="0" smtClean="0"/>
          </a:p>
          <a:p>
            <a:pPr latinLnBrk="1"/>
            <a:endParaRPr lang="en-US" altLang="zh-CN" sz="2000" dirty="0" smtClean="0"/>
          </a:p>
          <a:p>
            <a:pPr latinLnBrk="1"/>
            <a:endParaRPr lang="zh-CN" altLang="zh-CN" sz="2000" dirty="0" smtClean="0"/>
          </a:p>
          <a:p>
            <a:pPr algn="ctr"/>
            <a:endParaRPr lang="zh-CN" altLang="en-US" dirty="0"/>
          </a:p>
        </p:txBody>
      </p:sp>
      <p:pic>
        <p:nvPicPr>
          <p:cNvPr id="6" name="图片 5" descr="https://gss3.bdstatic.com/-Po3dSag_xI4khGkpoWK1HF6hhy/baike/c0%3Dbaike92%2C5%2C5%2C92%2C30/sign=e38531c24434970a537e187df4a3baad/29381f30e924b899e25780d56b061d950b7bf6f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9046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轰炸机梯队 轰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H-6K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https://gss2.bdstatic.com/9fo3dSag_xI4khGkpoWK1HF6hhy/baike/c0%3Dbaike92%2C5%2C5%2C92%2C30/sign=be31f533880a19d8df0e8c575293e9ee/2f738bd4b31c8701d3051e642f7f9e2f0608ff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1556792"/>
            <a:ext cx="201622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最大飞行重量：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最大载弹量：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最大航程：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最大作战半径：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公里左右，可打击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公里外的地面固定目标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一次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投弹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枚炸弹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轰炸机梯队  轰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H-6K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2320" y="2348880"/>
            <a:ext cx="144016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在机翼下可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挂载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枚长剑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（射程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1500-2000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KD-88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巡航导弹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（射程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250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公里）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7" name="currentImg" descr="http://img1.utuku.china.com/650x0/mili/20171229/e8961018-8153-442e-9a72-808ad4bbc4e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轰炸机梯队  轰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H-6K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0232" y="1484784"/>
            <a:ext cx="223224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机上装有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GPS+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北斗卫星导航系统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尾部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装有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主动被动大功率电子干扰设备，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以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保证突防安全。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载员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人，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均在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机头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前座舱内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，分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排，每排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人，分别为驾驶、副驾驶、电子战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通信官和领航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轰炸官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currentImg" descr="http://www.sinaimg.cn/dy/slidenews/8_img/2015_10/60922_407848_162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六、加受油机梯队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112" y="3645024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架轰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-6U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空中加油机，各为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战斗机加油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5199112" cy="466301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" name="图片 5" descr="C:\Users\pc\AppData\Local\Temp\WeChat Files\20e6a31691bc5d00215ce80ae1bb1b4.jpg"/>
          <p:cNvPicPr/>
          <p:nvPr/>
        </p:nvPicPr>
        <p:blipFill>
          <a:blip r:embed="rId2" cstate="print"/>
          <a:srcRect t="45197" b="48124"/>
          <a:stretch>
            <a:fillRect/>
          </a:stretch>
        </p:blipFill>
        <p:spPr bwMode="auto">
          <a:xfrm>
            <a:off x="467544" y="1412776"/>
            <a:ext cx="51125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272808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936104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加受油机梯队（轰油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加油机）  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1121640435" descr="轰油-6空中加油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31640" y="5877272"/>
            <a:ext cx="68407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轰油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加油机和受油机歼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歼击机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272808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93610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8.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加受油机梯队（轰油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加油机）  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04248" y="1412776"/>
            <a:ext cx="2160240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zh-CN" sz="2400" dirty="0" smtClean="0"/>
              <a:t>最大起飞重量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75.8</a:t>
            </a:r>
            <a:r>
              <a:rPr lang="zh-CN" altLang="zh-CN" sz="2400" dirty="0" smtClean="0"/>
              <a:t>吨</a:t>
            </a:r>
          </a:p>
          <a:p>
            <a:pPr latinLnBrk="1"/>
            <a:r>
              <a:rPr lang="zh-CN" altLang="zh-CN" sz="2400" dirty="0" smtClean="0"/>
              <a:t>载油量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18.5</a:t>
            </a:r>
            <a:r>
              <a:rPr lang="zh-CN" altLang="zh-CN" sz="2400" dirty="0" smtClean="0"/>
              <a:t>吨</a:t>
            </a:r>
          </a:p>
          <a:p>
            <a:pPr latinLnBrk="1"/>
            <a:r>
              <a:rPr lang="zh-CN" altLang="zh-CN" sz="2400" dirty="0" smtClean="0"/>
              <a:t>最大速度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1014</a:t>
            </a:r>
            <a:r>
              <a:rPr lang="zh-CN" altLang="zh-CN" sz="2400" dirty="0" smtClean="0"/>
              <a:t>千米</a:t>
            </a:r>
            <a:r>
              <a:rPr lang="en-US" altLang="zh-CN" sz="2400" dirty="0" smtClean="0"/>
              <a:t>∕</a:t>
            </a:r>
            <a:r>
              <a:rPr lang="zh-CN" altLang="zh-CN" sz="2400" dirty="0" smtClean="0"/>
              <a:t>小时</a:t>
            </a:r>
          </a:p>
          <a:p>
            <a:pPr latinLnBrk="1"/>
            <a:r>
              <a:rPr lang="zh-CN" altLang="zh-CN" sz="2400" dirty="0" smtClean="0"/>
              <a:t>作战航程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5600</a:t>
            </a:r>
            <a:r>
              <a:rPr lang="zh-CN" altLang="zh-CN" sz="2400" dirty="0" smtClean="0"/>
              <a:t>千米</a:t>
            </a:r>
          </a:p>
          <a:p>
            <a:pPr latinLnBrk="1"/>
            <a:r>
              <a:rPr lang="zh-CN" altLang="zh-CN" sz="2400" dirty="0" smtClean="0"/>
              <a:t>数量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大于</a:t>
            </a:r>
            <a:r>
              <a:rPr lang="en-US" altLang="zh-CN" sz="2400" dirty="0" smtClean="0"/>
              <a:t>20</a:t>
            </a:r>
            <a:r>
              <a:rPr lang="zh-CN" altLang="zh-CN" sz="2400" dirty="0" smtClean="0"/>
              <a:t>架</a:t>
            </a:r>
          </a:p>
          <a:p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1.bdstatic.com/-vo3dSag_xI4khGkpoWK1HF6hhy/baike/c0%3Dbaike150%2C5%2C5%2C150%2C50/sign=0e59dc7eb5119313d34ef7e2045167b2/e4dde71190ef76c6faf5e9979a16fdfaaf516762.jpg"/>
          <p:cNvPicPr/>
          <p:nvPr/>
        </p:nvPicPr>
        <p:blipFill>
          <a:blip r:embed="rId2" cstate="print"/>
          <a:srcRect t="3644" b="5255"/>
          <a:stretch>
            <a:fillRect/>
          </a:stretch>
        </p:blipFill>
        <p:spPr bwMode="auto">
          <a:xfrm>
            <a:off x="539552" y="1196752"/>
            <a:ext cx="59046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6864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936104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轰油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加油机加油方式  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04248" y="1268760"/>
            <a:ext cx="223224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轰油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加油机采用软管式加油方式，看图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，加油机从两个机翼下放出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几米长的软管，头部装有吸头，歼击机受油探头对准加油吸头，被紧紧抓住，开始输油。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currentImg" descr="http://img1.utuku.china.com/650x0/mili/20170327/af7176a2-fabd-4f23-99c5-e5fc388b89c6.jpg"/>
          <p:cNvPicPr/>
          <p:nvPr/>
        </p:nvPicPr>
        <p:blipFill>
          <a:blip r:embed="rId2" cstate="print"/>
          <a:srcRect t="24336"/>
          <a:stretch>
            <a:fillRect/>
          </a:stretch>
        </p:blipFill>
        <p:spPr bwMode="auto">
          <a:xfrm>
            <a:off x="539552" y="1196752"/>
            <a:ext cx="59046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1560" y="4653136"/>
            <a:ext cx="59046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硬管式加油，则由加油机机身后部，伸出硬式加油管，美国空军一般采用这种方式，加油速度较快。</a:t>
            </a:r>
            <a:endParaRPr lang="zh-CN" altLang="en-US" sz="2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272808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936104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加油机（正在研制）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5661248"/>
            <a:ext cx="73448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加油机（正在研制的运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改装的加油机）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最大载重量为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66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吨，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架可顶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架轰油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可同时给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架歼击机加油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软管式和硬管均有。</a:t>
            </a:r>
            <a:endParaRPr lang="zh-CN" altLang="en-US" sz="20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ss2.baidu.com/6ONYsjip0QIZ8tyhnq/it/u=1637082767,2168578725&amp;fm=173&amp;app=49&amp;f=JPEG?w=640&amp;h=360&amp;s=BD37C71402CA7341048ECDDE0300A0B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七、歼击机梯队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4149080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架飞机呈三个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机梯队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5199112" cy="466301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C:\Users\pc\AppData\Local\Temp\WeChat Files\20e6a31691bc5d00215ce80ae1bb1b4.jpg"/>
          <p:cNvPicPr/>
          <p:nvPr/>
        </p:nvPicPr>
        <p:blipFill>
          <a:blip r:embed="rId2" cstate="print"/>
          <a:srcRect t="51874" b="38689"/>
          <a:stretch>
            <a:fillRect/>
          </a:stretch>
        </p:blipFill>
        <p:spPr bwMode="auto">
          <a:xfrm>
            <a:off x="467544" y="1412776"/>
            <a:ext cx="45365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64088" y="1412776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战斗机编队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歼击机梯队  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currentImg" descr="https://timgsa.baidu.com/timg?image&amp;quality=80&amp;size=b9999_10000&amp;sec=1568570352371&amp;di=15dd0d44d4e4bc5960cfe085d77d872b&amp;imgtype=0&amp;src=http%3A%2F%2Fs9.knowsky.com%2Fbizhi%2Fl%2F20090808%2F200910231%2520%25282%2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8083624" cy="50230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3.bdstatic.com/7Po3dSag_xI4khGkpoWK1HF6hhy/baike/c0%3Dbaike220%2C5%2C5%2C220%2C73/sign=917f95210b33874488c8272e3066b29c/0dd7912397dda144ca6fa7c3b5b7d0a20cf48659.jpg"/>
          <p:cNvPicPr/>
          <p:nvPr/>
        </p:nvPicPr>
        <p:blipFill>
          <a:blip r:embed="rId2" cstate="print"/>
          <a:srcRect b="15510"/>
          <a:stretch>
            <a:fillRect/>
          </a:stretch>
        </p:blipFill>
        <p:spPr bwMode="auto">
          <a:xfrm>
            <a:off x="827584" y="1052736"/>
            <a:ext cx="54726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444208" y="4653136"/>
            <a:ext cx="20162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空降兵在直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悬停直降训练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七、歼击机梯队  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https://gss0.bdstatic.com/-4o3dSag_xI4khGkpoWK1HF6hhy/baike/crop%3D0%2C35%2C800%2C528%3Bc0%3Dbaike92%2C5%2C5%2C92%2C30/sign=4f9e41d3cbea15ce55a1ba498b3016c0/9213b07eca80653840728b4595dda144ac3482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84168" y="1196752"/>
            <a:ext cx="288032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长度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21.9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翼展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14.7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5.93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16380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en-US" altLang="zh-CN" sz="2000" u="sng" dirty="0" err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3"/>
              </a:rPr>
              <a:t>最大起飞重量</a:t>
            </a:r>
            <a:r>
              <a:rPr lang="zh-CN" altLang="en-US" sz="2000" u="sng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 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动力装置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台涡扇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-10A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发动机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推力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2×132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千牛（加力）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最大飞行速度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（歼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-11B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高空）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u="sng" dirty="0" err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4"/>
              </a:rPr>
              <a:t>实用升限</a:t>
            </a:r>
            <a:r>
              <a:rPr lang="zh-CN" altLang="en-US" sz="2000" u="sng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18500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 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3530-4000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u="sng" dirty="0" err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5"/>
              </a:rPr>
              <a:t>作战半径</a:t>
            </a:r>
            <a:r>
              <a:rPr lang="zh-CN" altLang="en-US" sz="2000" u="sng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71656" cy="487903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歼击机梯队  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6216" y="1196752"/>
            <a:ext cx="2448272" cy="5373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空对空作战：可同时挂载俄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2"/>
              </a:rPr>
              <a:t>R-77空空导弹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国产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3"/>
              </a:rPr>
              <a:t>霹雳-8空空导弹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和新型的霹雳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-12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主动雷达制导空空导弹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对地打击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可携带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2-4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枚雷霆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激光制导炸弹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或雷石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精确激光制导滑翔炸弹，同时还可以携带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2-4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枚中国飞腾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或飞腾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型反辐射导弹，也能携带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4"/>
              </a:rPr>
              <a:t>长剑-10巡航导弹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。在对海打击能力上，可携带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5"/>
              </a:rPr>
              <a:t>C-704反舰导弹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C-802KD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远程空地导弹以及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C-803C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空射型反舰导弹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currentImg" descr="https://timgsa.baidu.com/timg?image&amp;quality=80&amp;size=b9999_10000&amp;sec=1568570352366&amp;di=d2fd95464dffa8c33c1f73241832a271&amp;imgtype=0&amp;src=http%3A%2F%2Fs9.knowsky.com%2Fbizhi%2Fl%2F20090808%2F200910231%2520%25286%25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59046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9552" y="5517232"/>
            <a:ext cx="59046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-11B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战斗机载弹量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吨，外挂架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个，装备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GSh-30-1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机炮，备弹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488832" cy="487903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8314184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J-11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）歼击机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5949280"/>
            <a:ext cx="3096344" cy="67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-11B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三视图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currentImg" descr="https://timgsa.baidu.com/timg?image&amp;quality=80&amp;size=b9999_10000&amp;sec=1568570352370&amp;di=b4f636a3804d891aca7c508866018e67&amp;imgtype=0&amp;src=http%3A%2F%2Fimg.article.pchome.net%2F00%2F42%2F52%2F86%2Fpic_lib%2Fs960x639%2Fjian20s960x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七、歼击机梯队 （歼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-10A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战斗机编队）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4149080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架飞机分别呈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机、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机楔队、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机楔队（或称人字队）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5199112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64088" y="1412776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-10A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战斗机编队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C:\Users\pc\AppData\Local\Temp\WeChat Files\20e6a31691bc5d00215ce80ae1bb1b4.jpg"/>
          <p:cNvPicPr/>
          <p:nvPr/>
        </p:nvPicPr>
        <p:blipFill>
          <a:blip r:embed="rId2" cstate="print"/>
          <a:srcRect t="61092" b="28088"/>
          <a:stretch>
            <a:fillRect/>
          </a:stretch>
        </p:blipFill>
        <p:spPr bwMode="auto">
          <a:xfrm>
            <a:off x="539552" y="1340768"/>
            <a:ext cx="4464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currentImg" descr="http://p3.qhimg.com/t01d0e267258f3cbb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192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660232" y="1340768"/>
            <a:ext cx="2304256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19277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马赫（高空）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马赫（低空）</a:t>
            </a: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最大表速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1453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时（低空）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作战半径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（可空中受油）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载弹量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7000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最大过载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+10.0G</a:t>
            </a:r>
          </a:p>
          <a:p>
            <a:pPr latinLnBrk="1"/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92088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8104" y="1268760"/>
            <a:ext cx="338437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-11B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装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有源相控阵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AESA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机载雷达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探测距离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千米、同时搜索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个以上目标，同时攻击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4-6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个目标。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可挂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PL-10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近距格斗弹、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PL-12B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中距主动制导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空空导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PL-15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中远程空空导弹。霹雳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-18F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激光脉冲信息制导导弹、鹰击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-14V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反舰反潜导弹、深水炸弹。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currentImg" descr="http://opinion.haiwainet.cn/NMediaFile/2013/1214/LOCAL2013121407480004280009214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6085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39552" y="6021288"/>
            <a:ext cx="83529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上图，挂激光瞄准吊舱、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 × 250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公斤和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1×500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公斤激光制导炸弹、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 × PL-10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近距格斗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 × PL-12B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中距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导弹，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2 ×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副油箱。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5661247"/>
          </a:xfrm>
        </p:spPr>
        <p:txBody>
          <a:bodyPr/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-20/J-20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歼击机梯队</a:t>
            </a:r>
            <a:r>
              <a:rPr lang="zh-CN" altLang="en-US" sz="36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（未见受阅）</a:t>
            </a:r>
            <a:endParaRPr lang="zh-CN" altLang="en-US" sz="36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currentImg" descr="https://timgsa.baidu.com/timg?image&amp;quality=80&amp;size=b9999_10000&amp;sec=1569251349459&amp;di=5d6321a8f1cb4281bc9f4c9f99d34a0c&amp;imgtype=0&amp;src=http%3A%2F%2Fn.sinaimg.cn%2Fmil%2Fcrawl%2F349%2Fw550h599%2F20180320%2FSqLJ-fyskeuc6218798.jpg"/>
          <p:cNvPicPr/>
          <p:nvPr/>
        </p:nvPicPr>
        <p:blipFill>
          <a:blip r:embed="rId2" cstate="print"/>
          <a:srcRect t="12013" b="15052"/>
          <a:stretch>
            <a:fillRect/>
          </a:stretch>
        </p:blipFill>
        <p:spPr bwMode="auto">
          <a:xfrm>
            <a:off x="827584" y="1196752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5661247"/>
          </a:xfrm>
        </p:spPr>
        <p:txBody>
          <a:bodyPr/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-20/J-20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歼击机梯队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://5b0988e595225.cdn.sohucs.com/images/20181020/358776448f1c4c07b40c6bbe746168e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61926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804248" y="1268760"/>
            <a:ext cx="223224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</a:t>
            </a:r>
            <a:b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长度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20.3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b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翼展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12.88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b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4.45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39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</a:t>
            </a:r>
            <a:b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作战半径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2000+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372200" y="620688"/>
            <a:ext cx="2592288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采用内藏式武器舱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弹舱内装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枚：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霹雳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-21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远程空对空导弹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霹雳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-12D/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霹雳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中程空对空导弹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侧武器舱装枚：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霹雳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近程空对空格斗导弹</a:t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弹舱内还可挂：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雷石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精确制导滑翔炸弹</a:t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机身没有安装固定航炮，可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外带机炮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GSh-301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单管转膛航空机炮</a:t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endParaRPr lang="zh-CN" altLang="en-US" sz="2000" dirty="0"/>
          </a:p>
        </p:txBody>
      </p:sp>
      <p:pic>
        <p:nvPicPr>
          <p:cNvPr id="7" name="currentImg" descr="https://timgsa.baidu.com/timg?image&amp;quality=80&amp;size=b9999_10000&amp;sec=1569251501462&amp;di=950451afdf77734f427eb02c4b61d5b6&amp;imgtype=0&amp;src=http%3A%2F%2Fpic4.zhimg.com%2Fv2-9ee033969460c50a83aed8be68ae8299_1200x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歼击机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44208" y="1268760"/>
            <a:ext cx="259228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-20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单座双发隐形战斗机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，属世界第五代战机。首先，具有隐身能力，雷达反射截面积为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0.01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平方米，其二具有超机动性能，可做眼镜蛇机动，勾子机动等非常规机动，其三不开加力可超声速巡航，马赫数达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1.5-1.7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；其四具有超视距攻击能力，其五信息化程度比第四代战机要高。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zh-CN" sz="22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r>
              <a:rPr lang="zh-CN" altLang="zh-CN" sz="2000" dirty="0" smtClean="0"/>
              <a:t/>
            </a:r>
            <a:br>
              <a:rPr lang="zh-CN" altLang="zh-CN" sz="2000" dirty="0" smtClean="0"/>
            </a:br>
            <a:endParaRPr lang="zh-CN" altLang="en-US" sz="2000" dirty="0"/>
          </a:p>
        </p:txBody>
      </p:sp>
      <p:pic>
        <p:nvPicPr>
          <p:cNvPr id="8" name="图片 7" descr="https://gss1.bdstatic.com/-vo3dSag_xI4khGkpoWK1HF6hhy/baike/c0%3Dbaike272%2C5%2C5%2C272%2C90/sign=54ef43e136c79f3d9becec62dbc8a674/38dbb6fd5266d01694f698369a2bd40734fa35c4.jpg"/>
          <p:cNvPicPr/>
          <p:nvPr/>
        </p:nvPicPr>
        <p:blipFill>
          <a:blip r:embed="rId2" cstate="print"/>
          <a:srcRect l="9557" t="6151" r="4432" b="9786"/>
          <a:stretch>
            <a:fillRect/>
          </a:stretch>
        </p:blipFill>
        <p:spPr bwMode="auto">
          <a:xfrm>
            <a:off x="539552" y="1268760"/>
            <a:ext cx="58326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052736"/>
            <a:ext cx="8458200" cy="50230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武直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8224" y="1124744"/>
            <a:ext cx="2376264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b="1" dirty="0" smtClean="0"/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</a:t>
            </a: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航电系统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整合式光电侦测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瞄准系统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飞行员独立光电夜视系统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两个武器挂载短翼：每个短翼下方有两个挂载点，可加挂四联装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HJ-10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反坦克导弹发射器、四联装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TY-90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空空导弹、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HJ-8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反坦克导弹发射器、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联装火箭发射器等。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1×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机首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23mm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单管机炮</a:t>
            </a:r>
          </a:p>
          <a:p>
            <a:pPr algn="ctr"/>
            <a:endParaRPr lang="zh-CN" altLang="en-US" dirty="0"/>
          </a:p>
        </p:txBody>
      </p:sp>
      <p:pic>
        <p:nvPicPr>
          <p:cNvPr id="8" name="图片 7" descr="https://gss3.bdstatic.com/-Po3dSag_xI4khGkpoWK1HF6hhy/baike/c0%3Dbaike92%2C5%2C5%2C92%2C30/sign=787084757cf0f736ccf344536b3cd87c/b7003af33a87e950e63e416614385343fbf2b4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59046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272808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八、海军舰载机梯队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6256" y="1628800"/>
            <a:ext cx="208823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舰载机呈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机楔队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C:\Users\pc\AppData\Local\Temp\WeChat Files\20e6a31691bc5d00215ce80ae1bb1b4.jpg"/>
          <p:cNvPicPr/>
          <p:nvPr/>
        </p:nvPicPr>
        <p:blipFill>
          <a:blip r:embed="rId2" cstate="print"/>
          <a:srcRect t="71729" b="22873"/>
          <a:stretch>
            <a:fillRect/>
          </a:stretch>
        </p:blipFill>
        <p:spPr bwMode="auto">
          <a:xfrm>
            <a:off x="755576" y="1196752"/>
            <a:ext cx="58326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272808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116632"/>
            <a:ext cx="7632848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  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）舰载战斗机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https://gss0.bdstatic.com/94o3dSag_xI4khGkpoWK1HF6hhy/baike/c0%3Dbaike116%2C5%2C5%2C116%2C38/sign=d0e884e336adcbef15397654cdc645b8/a6efce1b9d16fdfaaf1b7bc9b38f8c5494ee7ba5.jpg"/>
          <p:cNvPicPr/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827584" y="1196752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867600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）舰载战斗机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1340768"/>
            <a:ext cx="2664296" cy="5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</a:t>
            </a: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长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22.28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翼展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15.0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5.92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机翼面积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62.04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平方米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17500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32500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动力系统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 ×WS-10“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太行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发动机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加力推力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 ×132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千牛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最大飞行速度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</a:p>
          <a:p>
            <a:endParaRPr lang="zh-CN" altLang="zh-CN" sz="2000" dirty="0" smtClean="0"/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8" name="图片 7" descr="https://ss2.baidu.com/6ONYsjip0QIZ8tyhnq/it/u=2351302796,793348928&amp;fm=173&amp;app=49&amp;f=JPEG?w=640&amp;h=369&amp;s=BA22E2057851304B0E1E5881030060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9046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歼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J-15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）舰载战斗机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8224" y="1484784"/>
            <a:ext cx="2160240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个外挂点，可挂载霹雳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-8/9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近距空对空导弹、霹雳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主动雷达制导远距空对空导弹、鹰击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超音速远程反舰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反辐射导弹、鹰击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空对舰导弹、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KD-88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远程空地导弹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1×30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GSH-30-1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炮</a:t>
            </a: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zh-CN" sz="2000" dirty="0" smtClean="0"/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8" name="图片 7" descr="https://ss2.baidu.com/6ONYsjip0QIZ8tyhnq/it/u=1791488081,602940635&amp;fm=173&amp;app=25&amp;f=JPEG?w=640&amp;h=353&amp;s=4FA4AC447805624710154D990300809B"/>
          <p:cNvPicPr/>
          <p:nvPr/>
        </p:nvPicPr>
        <p:blipFill>
          <a:blip r:embed="rId2" cstate="print"/>
          <a:srcRect b="7407"/>
          <a:stretch>
            <a:fillRect/>
          </a:stretch>
        </p:blipFill>
        <p:spPr bwMode="auto">
          <a:xfrm>
            <a:off x="539552" y="1484784"/>
            <a:ext cx="59766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九、直升机梯队 （编队样式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人字队形）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4581128"/>
            <a:ext cx="28803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武装直升机呈三个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机人字形编队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C:\Users\pc\AppData\Local\Temp\WeChat Files\20e6a31691bc5d00215ce80ae1bb1b4.jpg"/>
          <p:cNvPicPr/>
          <p:nvPr/>
        </p:nvPicPr>
        <p:blipFill>
          <a:blip r:embed="rId2" cstate="print"/>
          <a:srcRect t="76972" b="14077"/>
          <a:stretch>
            <a:fillRect/>
          </a:stretch>
        </p:blipFill>
        <p:spPr bwMode="auto">
          <a:xfrm>
            <a:off x="755576" y="1268760"/>
            <a:ext cx="51125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868144" y="1340768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908720"/>
            <a:ext cx="266429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en-US" altLang="zh-CN" b="1" dirty="0" smtClean="0"/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3,850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空机重量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1,975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有效载荷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1,863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最大吊挂载荷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1,600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最大速度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324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250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260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最大航程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1,000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6,780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悬停升限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2,200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米（有地效），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1,050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米（无地效）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动升限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6,000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最长续航时间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en-US" altLang="zh-CN" baseline="30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  </a:t>
            </a:r>
            <a:endParaRPr lang="zh-CN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9" name="图片 8" descr="https://gss2.bdstatic.com/9fo3dSag_xI4khGkpoWK1HF6hhy/baike/c0%3Dbaike92%2C5%2C5%2C92%2C30/sign=4e9cda5c5bdf8db1a8237436684ab631/8b82b9014a90f603617147833c12b31bb151ed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1340768"/>
            <a:ext cx="266429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机身两侧挂架共可挂载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枚红箭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反坦克导弹，或火箭弹发射器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(57-1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57mm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火箭弹、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90-1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90mm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火箭弹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，或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23mm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机炮等武器。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驾驶舱顶部安装有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2"/>
              </a:rPr>
              <a:t>红箭-8反坦克导弹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的观瞄制导装置。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该机用于执行反坦克、压制地面火力、突袭地面零散目标等火力支援任务。也可以用于运输、兵力机动、直升机空战、通信和救护等任务。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3.bdstatic.com/7Po3dSag_xI4khGkpoWK1HF6hhy/baike/c0%3Dbaike116%2C5%2C5%2C116%2C38/sign=8eccdaef922bd40756cadbaf1ae0f534/0b55b319ebc4b745c441f3d1cafc1e178b82151b.jpg"/>
          <p:cNvPicPr/>
          <p:nvPr/>
        </p:nvPicPr>
        <p:blipFill>
          <a:blip r:embed="rId3" cstate="print"/>
          <a:srcRect l="8091" r="8304"/>
          <a:stretch>
            <a:fillRect/>
          </a:stretch>
        </p:blipFill>
        <p:spPr bwMode="auto">
          <a:xfrm>
            <a:off x="827584" y="1340768"/>
            <a:ext cx="51845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九、直升机梯队 （编队样式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人字队形）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2280" y="4653136"/>
            <a:ext cx="18002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武装直升机呈二个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机人字形编队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C:\Users\pc\AppData\Local\Temp\WeChat Files\20e6a31691bc5d00215ce80ae1bb1b4.jpg"/>
          <p:cNvPicPr/>
          <p:nvPr/>
        </p:nvPicPr>
        <p:blipFill>
          <a:blip r:embed="rId2" cstate="print"/>
          <a:srcRect t="85878" b="9292"/>
          <a:stretch>
            <a:fillRect/>
          </a:stretch>
        </p:blipFill>
        <p:spPr bwMode="auto">
          <a:xfrm>
            <a:off x="323528" y="1340768"/>
            <a:ext cx="66247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588224" y="1340768"/>
            <a:ext cx="25557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-19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-19E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4248" y="1268760"/>
            <a:ext cx="216024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-19E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我国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最新研制的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吨级串列窄机身专用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hlinkClick r:id="rId2"/>
              </a:rPr>
              <a:t>武装直升机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，估计是直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武装直升机的后继型。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2,350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4,250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速度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：公里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endPara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 续航能力增加至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pPr latinLnBrk="1"/>
            <a:endParaRPr lang="zh-CN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 descr="https://gss2.bdstatic.com/9fo3dSag_xI4khGkpoWK1HF6hhy/baike/c0%3Dbaike116%2C5%2C5%2C116%2C38/sign=22f74b1d2d9759ee5e5d6899d3922873/1b4c510fd9f9d72a4a543f0ddf2a2834349bbbe9.jpg"/>
          <p:cNvPicPr/>
          <p:nvPr/>
        </p:nvPicPr>
        <p:blipFill>
          <a:blip r:embed="rId3" cstate="print"/>
          <a:srcRect t="5781" b="5584"/>
          <a:stretch>
            <a:fillRect/>
          </a:stretch>
        </p:blipFill>
        <p:spPr bwMode="auto">
          <a:xfrm>
            <a:off x="539552" y="1268760"/>
            <a:ext cx="62646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83568" y="6093296"/>
            <a:ext cx="58326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配毫米波雷达挂载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枚空地导弹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-19E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8224" y="260648"/>
            <a:ext cx="2160240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zh-CN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-8/9/10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对地导弹，</a:t>
            </a:r>
          </a:p>
          <a:p>
            <a:pPr latinLnBrk="1"/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天燕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空导弹，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57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毫米航空火箭、</a:t>
            </a:r>
          </a:p>
          <a:p>
            <a:pPr latinLnBrk="1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 mm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炮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12.7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毫米机枪吊舱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主要用于攻击敌方坦克、装甲车辆、坚固工事等地面目标，为地面部队提供直接火力支援，它还可用于攻击敌方直升机等低空飞行目标，参与夺取超低空制空权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。但它不是专用打坦克的武装直升机。专用打坦克的是武直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0.bdstatic.com/94o3dSag_xI4khGkpoWK1HF6hhy/baike/c0%3Dbaike180%2C5%2C5%2C180%2C60/sign=29aea575ba51f819e5280b18bbdd2188/f603918fa0ec08fa418130f953ee3d6d54fbdaee.jpg"/>
          <p:cNvPicPr/>
          <p:nvPr/>
        </p:nvPicPr>
        <p:blipFill>
          <a:blip r:embed="rId2" cstate="print"/>
          <a:srcRect t="4348" b="8696"/>
          <a:stretch>
            <a:fillRect/>
          </a:stretch>
        </p:blipFill>
        <p:spPr bwMode="auto">
          <a:xfrm>
            <a:off x="467544" y="1268760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052736"/>
            <a:ext cx="8458200" cy="50230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武直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602128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/>
              <a:t>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编队海上突击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 descr="https://gss0.bdstatic.com/-4o3dSag_xI4khGkpoWK1HF6hhy/baike/c0%3Dbaike80%2C5%2C5%2C80%2C26/sign=6656f708cc95d143ce7bec711299e967/2934349b033b5bb5ed1b3bf532d3d539b700bce8.jpg"/>
          <p:cNvPicPr/>
          <p:nvPr/>
        </p:nvPicPr>
        <p:blipFill>
          <a:blip r:embed="rId2" cstate="print"/>
          <a:srcRect l="3070" t="13994" r="3306" b="16036"/>
          <a:stretch>
            <a:fillRect/>
          </a:stretch>
        </p:blipFill>
        <p:spPr bwMode="auto">
          <a:xfrm>
            <a:off x="467544" y="1124744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九、直升机梯队 （编队样式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人字队形）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08304" y="4365104"/>
            <a:ext cx="165618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武装直升机呈二个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机人字形编队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C:\Users\pc\AppData\Local\Temp\WeChat Files\20e6a31691bc5d00215ce80ae1bb1b4.jpg"/>
          <p:cNvPicPr/>
          <p:nvPr/>
        </p:nvPicPr>
        <p:blipFill>
          <a:blip r:embed="rId2" cstate="print"/>
          <a:srcRect l="3226" t="90638" r="2151" b="4782"/>
          <a:stretch>
            <a:fillRect/>
          </a:stretch>
        </p:blipFill>
        <p:spPr bwMode="auto">
          <a:xfrm>
            <a:off x="467544" y="1340768"/>
            <a:ext cx="67687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300192" y="1340768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8224" y="1556792"/>
            <a:ext cx="216024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 5100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:1120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:6000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实用升限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:6400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米，有地效悬停升限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不详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无地效悬停升限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:2000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巡航时速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:115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公里，最大时速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:258-295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续航时间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(25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分钟余油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)3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currentImg" descr="https://timgsa.baidu.com/timg?image&amp;quality=80&amp;size=b9999_10000&amp;sec=1569406736435&amp;di=de40da6dc9f466f22046c302642888d6&amp;imgtype=0&amp;src=http%3A%2F%2Fwww.cnr.cn%2Fjs2014%2Fjstp%2Fjstph%2F201408%2FW020140829519767046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0486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武装直升机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2120" y="1268760"/>
            <a:ext cx="309634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武直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最大武器外挂约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2100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公斤，机身两侧的短翼约长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4.32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机身两侧短翼翼下挂架有三种配置方案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第一是携带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反坦克导弹，射程为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6000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米，主要用于反坦克作战，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第二是挂载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反坦克导弹外加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坐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管火箭发射装置。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第三是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或红箭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反坦克导弹外加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枚天燕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-90Y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空导弹。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机头下方炮塔内的一门口径为</a:t>
            </a:r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毫米的机炮</a:t>
            </a:r>
            <a:endParaRPr lang="en-US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图片 7" descr="https://gss1.bdstatic.com/9vo3dSag_xI4khGkpoWK1HF6hhy/baike/c0%3Dbaike150%2C5%2C5%2C150%2C50/sign=57bae40e5743fbf2d121ae71d117a1e5/d4628535e5dde711010982f0a3efce1b9c1661d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46085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864096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九、直升机梯队 （编队样式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人字队形）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134076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直升机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C:\Users\pc\AppData\Local\Temp\WeChat Files\20e6a31691bc5d00215ce80ae1bb1b4.jpg"/>
          <p:cNvPicPr/>
          <p:nvPr/>
        </p:nvPicPr>
        <p:blipFill>
          <a:blip r:embed="rId2" cstate="print"/>
          <a:srcRect t="95299" b="852"/>
          <a:stretch>
            <a:fillRect/>
          </a:stretch>
        </p:blipFill>
        <p:spPr bwMode="auto">
          <a:xfrm>
            <a:off x="611560" y="1412776"/>
            <a:ext cx="56886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355976" y="3501008"/>
            <a:ext cx="43204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架直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直升机呈人字形编队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4128" y="5517232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董长军 编  供参考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11616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0152" y="1052736"/>
            <a:ext cx="2808312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endParaRPr lang="en-US" altLang="zh-CN" sz="2000" b="1" dirty="0" smtClean="0"/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基本型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乘员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名，载员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39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名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空重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6,980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最大起飞重量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10,592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千克（标准燃油），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13,000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千克（带副油箱）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载重量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3,000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最大飞行速度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海平面爬升率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11.5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秒（单发停车）</a:t>
            </a: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动力升限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6,000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悬停升限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5,500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米（有地效），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4,400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米（无地效）</a:t>
            </a: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</a:p>
          <a:p>
            <a:pPr latinLnBrk="1"/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续航时间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</a:t>
            </a:r>
          </a:p>
          <a:p>
            <a:pPr latinLnBrk="1"/>
            <a:endParaRPr lang="zh-CN" altLang="zh-CN" sz="2000" dirty="0" smtClean="0"/>
          </a:p>
          <a:p>
            <a:pPr latinLnBrk="1"/>
            <a:endParaRPr lang="zh-CN" altLang="zh-CN" sz="2000" dirty="0" smtClean="0"/>
          </a:p>
          <a:p>
            <a:pPr latinLnBrk="1"/>
            <a:endParaRPr lang="zh-CN" altLang="zh-CN" sz="2000" dirty="0" smtClean="0"/>
          </a:p>
          <a:p>
            <a:pPr latinLnBrk="1"/>
            <a:endParaRPr lang="zh-CN" altLang="zh-CN" sz="2000" dirty="0" smtClean="0"/>
          </a:p>
          <a:p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3.bdstatic.com/7Po3dSag_xI4khGkpoWK1HF6hhy/baike/c0%3Dbaike92%2C5%2C5%2C92%2C30/sign=6968466cce1349546a13e0363727f93d/4b90f603738da9770ea578c6b551f8198718e351.jpg"/>
          <p:cNvPicPr/>
          <p:nvPr/>
        </p:nvPicPr>
        <p:blipFill>
          <a:blip r:embed="rId2" cstate="print"/>
          <a:srcRect t="24862"/>
          <a:stretch>
            <a:fillRect/>
          </a:stretch>
        </p:blipFill>
        <p:spPr bwMode="auto">
          <a:xfrm>
            <a:off x="755576" y="1124744"/>
            <a:ext cx="4752528" cy="26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https://gss3.bdstatic.com/7Po3dSag_xI4khGkpoWK1HF6hhy/baike/c0%3Dbaike92%2C5%2C5%2C92%2C30/sign=eead78039982d158af8f51e3e16372bd/8718367adab44aed11d74009b61c8701a08bfb46.jpg"/>
          <p:cNvPicPr/>
          <p:nvPr/>
        </p:nvPicPr>
        <p:blipFill>
          <a:blip r:embed="rId3" cstate="print"/>
          <a:srcRect t="23618"/>
          <a:stretch>
            <a:fillRect/>
          </a:stretch>
        </p:blipFill>
        <p:spPr bwMode="auto">
          <a:xfrm>
            <a:off x="755576" y="3717032"/>
            <a:ext cx="4727879" cy="27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99648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直升机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https://gss0.bdstatic.com/-4o3dSag_xI4khGkpoWK1HF6hhy/baike/c0%3Dbaike116%2C5%2C5%2C116%2C38/sign=ccfa3e27a2efce1bfe26c098ce3898bb/b2de9c82d158ccbf3094c8eb1cd8bc3eb1354132.jpg"/>
          <p:cNvPicPr/>
          <p:nvPr/>
        </p:nvPicPr>
        <p:blipFill>
          <a:blip r:embed="rId2" cstate="print"/>
          <a:srcRect t="11470" b="17793"/>
          <a:stretch>
            <a:fillRect/>
          </a:stretch>
        </p:blipFill>
        <p:spPr bwMode="auto">
          <a:xfrm>
            <a:off x="539552" y="1412776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https://gss3.bdstatic.com/7Po3dSag_xI4khGkpoWK1HF6hhy/baike/c0%3Dbaike220%2C5%2C5%2C220%2C73/sign=917f95210b33874488c8272e3066b29c/0dd7912397dda144ca6fa7c3b5b7d0a20cf48659.jpg"/>
          <p:cNvPicPr/>
          <p:nvPr/>
        </p:nvPicPr>
        <p:blipFill>
          <a:blip r:embed="rId3" cstate="print"/>
          <a:srcRect b="9298"/>
          <a:stretch>
            <a:fillRect/>
          </a:stretch>
        </p:blipFill>
        <p:spPr bwMode="auto">
          <a:xfrm>
            <a:off x="5220072" y="1412776"/>
            <a:ext cx="363374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043608" y="4149080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预警型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192" y="602128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-8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机降型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董长军  编    供参考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8083624" cy="50230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初教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0232" y="1124744"/>
            <a:ext cx="2304256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b="1" dirty="0" smtClean="0">
                <a:solidFill>
                  <a:schemeClr val="tx1"/>
                </a:solidFill>
              </a:rPr>
              <a:t>翼展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10.18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米</a:t>
            </a:r>
          </a:p>
          <a:p>
            <a:r>
              <a:rPr lang="zh-CN" altLang="zh-CN" sz="2400" b="1" dirty="0" smtClean="0">
                <a:solidFill>
                  <a:schemeClr val="tx1"/>
                </a:solidFill>
              </a:rPr>
              <a:t>机长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8.46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米</a:t>
            </a:r>
          </a:p>
          <a:p>
            <a:r>
              <a:rPr lang="zh-CN" altLang="zh-CN" sz="2400" b="1" dirty="0" smtClean="0">
                <a:solidFill>
                  <a:schemeClr val="tx1"/>
                </a:solidFill>
              </a:rPr>
              <a:t>机高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3.25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米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zh-CN" altLang="zh-CN" sz="2400" b="1" dirty="0" smtClean="0">
                <a:solidFill>
                  <a:schemeClr val="tx1"/>
                </a:solidFill>
              </a:rPr>
              <a:t>起飞重量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419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千克</a:t>
            </a:r>
          </a:p>
          <a:p>
            <a:r>
              <a:rPr lang="zh-CN" altLang="zh-CN" sz="2400" b="1" dirty="0" smtClean="0">
                <a:solidFill>
                  <a:schemeClr val="tx1"/>
                </a:solidFill>
              </a:rPr>
              <a:t>空重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1172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千克</a:t>
            </a:r>
          </a:p>
          <a:p>
            <a:r>
              <a:rPr lang="zh-CN" altLang="zh-CN" sz="2400" b="1" dirty="0" smtClean="0">
                <a:solidFill>
                  <a:schemeClr val="tx1"/>
                </a:solidFill>
              </a:rPr>
              <a:t>机内载油量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110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千克</a:t>
            </a:r>
          </a:p>
          <a:p>
            <a:endParaRPr lang="zh-CN" altLang="zh-CN" sz="2400" dirty="0" smtClean="0"/>
          </a:p>
          <a:p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1.bdstatic.com/9vo3dSag_xI4khGkpoWK1HF6hhy/baike/c0%3Dbaike150%2C5%2C5%2C150%2C50/sign=f6903554c33d70cf58f7a25f99b5ba65/34fae6cd7b899e51861d5d7948a7d933c9950d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58326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8083624" cy="473501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7200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空中护旗队  初教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-6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教练机（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架）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6216" y="1340768"/>
            <a:ext cx="252028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最大平飞速度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286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最大允许俯冲速度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巡航速度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170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高度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最大爬升率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6.3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秒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海平面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爬升时间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米高度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升限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5,080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续航时间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小时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航程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640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https://gss2.bdstatic.com/9fo3dSag_xI4khGkpoWK1HF6hhy/baike/c0%3Dbaike92%2C5%2C5%2C92%2C30/sign=036fe4c6c7177f3e0439f45f11a650a2/1c950a7b02087bf4d8762199fcd3572c11dfcf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9046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二、领队机梯队 （编队样式）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4208" y="2996952"/>
            <a:ext cx="23762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架空警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2000</a:t>
            </a:r>
          </a:p>
          <a:p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架歼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-10AY</a:t>
            </a: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（八一飞行表演队）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呈箭形编队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C:\Users\pc\AppData\Local\Temp\WeChat Files\20e6a31691bc5d00215ce80ae1bb1b4.jpg"/>
          <p:cNvPicPr/>
          <p:nvPr/>
        </p:nvPicPr>
        <p:blipFill>
          <a:blip r:embed="rId2" cstate="print"/>
          <a:srcRect t="10339" b="83440"/>
          <a:stretch>
            <a:fillRect/>
          </a:stretch>
        </p:blipFill>
        <p:spPr bwMode="auto">
          <a:xfrm>
            <a:off x="467544" y="1484784"/>
            <a:ext cx="56886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1320</TotalTime>
  <Words>3376</Words>
  <Application>Microsoft Office PowerPoint</Application>
  <PresentationFormat>全屏显示(4:3)</PresentationFormat>
  <Paragraphs>422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2" baseType="lpstr">
      <vt:lpstr>Franklin Gothic Book</vt:lpstr>
      <vt:lpstr>华文楷体</vt:lpstr>
      <vt:lpstr>隶书</vt:lpstr>
      <vt:lpstr>黑体</vt:lpstr>
      <vt:lpstr>Franklin Gothic Medium</vt:lpstr>
      <vt:lpstr>Wingdings 2</vt:lpstr>
      <vt:lpstr>跋涉</vt:lpstr>
      <vt:lpstr>1.空中护旗方队（3架直-8升，6架直-10，6架初教-6），                 20架直升机呈现“70”字样                 后续，初教-6 飞机7架为人字形 2.领队机梯队  （1架空警2000，8架歼-10AY/拉烟彩带）  3.预警机梯队  （1架空警500，1架高新-4号空中指挥机，4架歼-10；                 1架空警500，4架歼-11） 4.海上巡逻机梯队（1架空警2000，1架运-8警戒机，1架运-9电子侦察机，                     后跟10架歼轰-7） 5.轰炸机梯队   （9架轰-6K，三个3机编队）  6.加受油机梯队 （2架轰油-6K，1架带2架歼-10）  7.歼击机梯队 （10架歼-11，三个4机梯队；后续15架歼-10A三个5机编队）                                                8.舰载机梯队   （5架歼-15）  9.武装直升机梯队   （武直-9二个9机人字队，武直-19二个9机人字队，                      武直-10二个9机人字队，直-8一个7机人字队）</vt:lpstr>
      <vt:lpstr>直8   3架 直-10武装直升机6架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空警-500  1架</vt:lpstr>
      <vt:lpstr>PowerPoint 演示文稿</vt:lpstr>
      <vt:lpstr>PowerPoint 演示文稿</vt:lpstr>
      <vt:lpstr>PowerPoint 演示文稿</vt:lpstr>
      <vt:lpstr>PowerPoint 演示文稿</vt:lpstr>
      <vt:lpstr>歼轰-7战斗轰炸机10架，2个5机楔队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     采用内藏式武器舱 弹舱内装4枚： 霹雳-21远程空对空导弹， 霹雳-12D/霹雳-15中程空对空导弹， 侧武器舱装枚： 霹雳-10近程空对空格斗导弹 弹舱内还可挂：雷石-6精确制导滑翔炸弹 机身没有安装固定航炮，可外带机炮：GSh-301单管转膛航空机炮      </vt:lpstr>
      <vt:lpstr>     歼-20为单座双发隐形战斗机 ，属世界第五代战机。首先，具有隐身能力，雷达反射截面积为0.01平方米，其二具有超机动性能，可做眼镜蛇机动，勾子机动等非常规机动，其三不开加力可超声速巡航，马赫数达1.5-1.7；其四具有超视距攻击能力，其五信息化程度比第四代战机要高。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</dc:creator>
  <cp:lastModifiedBy>Flying</cp:lastModifiedBy>
  <cp:revision>223</cp:revision>
  <dcterms:created xsi:type="dcterms:W3CDTF">2019-09-22T07:22:16Z</dcterms:created>
  <dcterms:modified xsi:type="dcterms:W3CDTF">2019-09-30T08:17:08Z</dcterms:modified>
</cp:coreProperties>
</file>